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7" r:id="rId6"/>
    <p:sldId id="260" r:id="rId7"/>
    <p:sldId id="284" r:id="rId8"/>
    <p:sldId id="261" r:id="rId9"/>
    <p:sldId id="287" r:id="rId10"/>
    <p:sldId id="262" r:id="rId11"/>
    <p:sldId id="263" r:id="rId12"/>
    <p:sldId id="283" r:id="rId13"/>
    <p:sldId id="281" r:id="rId14"/>
    <p:sldId id="282" r:id="rId15"/>
    <p:sldId id="290" r:id="rId16"/>
    <p:sldId id="291" r:id="rId17"/>
    <p:sldId id="289" r:id="rId18"/>
    <p:sldId id="292" r:id="rId19"/>
    <p:sldId id="266" r:id="rId20"/>
    <p:sldId id="267" r:id="rId21"/>
    <p:sldId id="288" r:id="rId22"/>
    <p:sldId id="268" r:id="rId23"/>
    <p:sldId id="286" r:id="rId24"/>
    <p:sldId id="269" r:id="rId25"/>
    <p:sldId id="270" r:id="rId26"/>
    <p:sldId id="271" r:id="rId27"/>
    <p:sldId id="272" r:id="rId28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Лист1!$A$69:$A$74</c:f>
              <c:strCache>
                <c:ptCount val="6"/>
                <c:pt idx="0">
                  <c:v>2 «А»</c:v>
                </c:pt>
                <c:pt idx="1">
                  <c:v>2 «Б»</c:v>
                </c:pt>
                <c:pt idx="2">
                  <c:v>3 «А»</c:v>
                </c:pt>
                <c:pt idx="3">
                  <c:v>3 «Б»</c:v>
                </c:pt>
                <c:pt idx="4">
                  <c:v>4 «А»</c:v>
                </c:pt>
                <c:pt idx="5">
                  <c:v>4 «Б»</c:v>
                </c:pt>
              </c:strCache>
            </c:strRef>
          </c:cat>
          <c:val>
            <c:numRef>
              <c:f>Лист1!$B$69:$B$74</c:f>
              <c:numCache>
                <c:formatCode>General</c:formatCode>
                <c:ptCount val="6"/>
                <c:pt idx="0">
                  <c:v>57.3</c:v>
                </c:pt>
                <c:pt idx="1">
                  <c:v>58.3</c:v>
                </c:pt>
                <c:pt idx="2">
                  <c:v>60</c:v>
                </c:pt>
                <c:pt idx="3">
                  <c:v>57.1</c:v>
                </c:pt>
                <c:pt idx="4">
                  <c:v>66.599999999999994</c:v>
                </c:pt>
                <c:pt idx="5">
                  <c:v>60</c:v>
                </c:pt>
              </c:numCache>
            </c:numRef>
          </c:val>
        </c:ser>
        <c:ser>
          <c:idx val="1"/>
          <c:order val="1"/>
          <c:invertIfNegative val="0"/>
          <c:cat>
            <c:strRef>
              <c:f>Лист1!$A$69:$A$74</c:f>
              <c:strCache>
                <c:ptCount val="6"/>
                <c:pt idx="0">
                  <c:v>2 «А»</c:v>
                </c:pt>
                <c:pt idx="1">
                  <c:v>2 «Б»</c:v>
                </c:pt>
                <c:pt idx="2">
                  <c:v>3 «А»</c:v>
                </c:pt>
                <c:pt idx="3">
                  <c:v>3 «Б»</c:v>
                </c:pt>
                <c:pt idx="4">
                  <c:v>4 «А»</c:v>
                </c:pt>
                <c:pt idx="5">
                  <c:v>4 «Б»</c:v>
                </c:pt>
              </c:strCache>
            </c:strRef>
          </c:cat>
          <c:val>
            <c:numRef>
              <c:f>Лист1!$C$69:$C$74</c:f>
              <c:numCache>
                <c:formatCode>General</c:formatCode>
                <c:ptCount val="6"/>
                <c:pt idx="0">
                  <c:v>53.5</c:v>
                </c:pt>
                <c:pt idx="1">
                  <c:v>61.5</c:v>
                </c:pt>
                <c:pt idx="2">
                  <c:v>57.1</c:v>
                </c:pt>
                <c:pt idx="3">
                  <c:v>57.1</c:v>
                </c:pt>
                <c:pt idx="4">
                  <c:v>65.3</c:v>
                </c:pt>
                <c:pt idx="5">
                  <c:v>60</c:v>
                </c:pt>
              </c:numCache>
            </c:numRef>
          </c:val>
        </c:ser>
        <c:ser>
          <c:idx val="2"/>
          <c:order val="2"/>
          <c:invertIfNegative val="0"/>
          <c:cat>
            <c:strRef>
              <c:f>Лист1!$A$69:$A$74</c:f>
              <c:strCache>
                <c:ptCount val="6"/>
                <c:pt idx="0">
                  <c:v>2 «А»</c:v>
                </c:pt>
                <c:pt idx="1">
                  <c:v>2 «Б»</c:v>
                </c:pt>
                <c:pt idx="2">
                  <c:v>3 «А»</c:v>
                </c:pt>
                <c:pt idx="3">
                  <c:v>3 «Б»</c:v>
                </c:pt>
                <c:pt idx="4">
                  <c:v>4 «А»</c:v>
                </c:pt>
                <c:pt idx="5">
                  <c:v>4 «Б»</c:v>
                </c:pt>
              </c:strCache>
            </c:strRef>
          </c:cat>
          <c:val>
            <c:numRef>
              <c:f>Лист1!$D$69:$D$74</c:f>
              <c:numCache>
                <c:formatCode>General</c:formatCode>
                <c:ptCount val="6"/>
                <c:pt idx="0">
                  <c:v>63</c:v>
                </c:pt>
                <c:pt idx="1">
                  <c:v>69.23</c:v>
                </c:pt>
                <c:pt idx="2">
                  <c:v>52.3</c:v>
                </c:pt>
                <c:pt idx="3">
                  <c:v>50</c:v>
                </c:pt>
                <c:pt idx="4">
                  <c:v>65.3</c:v>
                </c:pt>
                <c:pt idx="5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831872"/>
        <c:axId val="66833408"/>
      </c:barChart>
      <c:catAx>
        <c:axId val="66831872"/>
        <c:scaling>
          <c:orientation val="minMax"/>
        </c:scaling>
        <c:delete val="0"/>
        <c:axPos val="b"/>
        <c:majorTickMark val="out"/>
        <c:minorTickMark val="none"/>
        <c:tickLblPos val="nextTo"/>
        <c:crossAx val="66833408"/>
        <c:crosses val="autoZero"/>
        <c:auto val="1"/>
        <c:lblAlgn val="ctr"/>
        <c:lblOffset val="100"/>
        <c:noMultiLvlLbl val="0"/>
      </c:catAx>
      <c:valAx>
        <c:axId val="66833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68318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Лист1!$A$1:$A$9</c:f>
              <c:strCache>
                <c:ptCount val="9"/>
                <c:pt idx="0">
                  <c:v>5 «А»</c:v>
                </c:pt>
                <c:pt idx="1">
                  <c:v>5 «Б»</c:v>
                </c:pt>
                <c:pt idx="2">
                  <c:v>6 «А»</c:v>
                </c:pt>
                <c:pt idx="3">
                  <c:v>6 «Ә»</c:v>
                </c:pt>
                <c:pt idx="4">
                  <c:v>6 «Б»</c:v>
                </c:pt>
                <c:pt idx="5">
                  <c:v>7 «А»</c:v>
                </c:pt>
                <c:pt idx="6">
                  <c:v>7 «Б»</c:v>
                </c:pt>
                <c:pt idx="7">
                  <c:v>8 «А»</c:v>
                </c:pt>
                <c:pt idx="8">
                  <c:v>8 «Б»</c:v>
                </c:pt>
              </c:strCache>
            </c:strRef>
          </c:cat>
          <c:val>
            <c:numRef>
              <c:f>Лист1!$B$1:$B$9</c:f>
              <c:numCache>
                <c:formatCode>General</c:formatCode>
                <c:ptCount val="9"/>
                <c:pt idx="0">
                  <c:v>42.1</c:v>
                </c:pt>
                <c:pt idx="1">
                  <c:v>31.5</c:v>
                </c:pt>
                <c:pt idx="2">
                  <c:v>53.3</c:v>
                </c:pt>
                <c:pt idx="3">
                  <c:v>64.2</c:v>
                </c:pt>
                <c:pt idx="4">
                  <c:v>33.299999999999997</c:v>
                </c:pt>
                <c:pt idx="5">
                  <c:v>47.3</c:v>
                </c:pt>
                <c:pt idx="6">
                  <c:v>41.1</c:v>
                </c:pt>
                <c:pt idx="7">
                  <c:v>54.5</c:v>
                </c:pt>
                <c:pt idx="8">
                  <c:v>22.2</c:v>
                </c:pt>
              </c:numCache>
            </c:numRef>
          </c:val>
        </c:ser>
        <c:ser>
          <c:idx val="1"/>
          <c:order val="1"/>
          <c:invertIfNegative val="0"/>
          <c:cat>
            <c:strRef>
              <c:f>Лист1!$A$1:$A$9</c:f>
              <c:strCache>
                <c:ptCount val="9"/>
                <c:pt idx="0">
                  <c:v>5 «А»</c:v>
                </c:pt>
                <c:pt idx="1">
                  <c:v>5 «Б»</c:v>
                </c:pt>
                <c:pt idx="2">
                  <c:v>6 «А»</c:v>
                </c:pt>
                <c:pt idx="3">
                  <c:v>6 «Ә»</c:v>
                </c:pt>
                <c:pt idx="4">
                  <c:v>6 «Б»</c:v>
                </c:pt>
                <c:pt idx="5">
                  <c:v>7 «А»</c:v>
                </c:pt>
                <c:pt idx="6">
                  <c:v>7 «Б»</c:v>
                </c:pt>
                <c:pt idx="7">
                  <c:v>8 «А»</c:v>
                </c:pt>
                <c:pt idx="8">
                  <c:v>8 «Б»</c:v>
                </c:pt>
              </c:strCache>
            </c:strRef>
          </c:cat>
          <c:val>
            <c:numRef>
              <c:f>Лист1!$C$1:$C$9</c:f>
              <c:numCache>
                <c:formatCode>General</c:formatCode>
                <c:ptCount val="9"/>
                <c:pt idx="0">
                  <c:v>47.3</c:v>
                </c:pt>
                <c:pt idx="1">
                  <c:v>52.6</c:v>
                </c:pt>
                <c:pt idx="2">
                  <c:v>53.3</c:v>
                </c:pt>
                <c:pt idx="3">
                  <c:v>57.1</c:v>
                </c:pt>
                <c:pt idx="4">
                  <c:v>37.5</c:v>
                </c:pt>
                <c:pt idx="5">
                  <c:v>52.6</c:v>
                </c:pt>
                <c:pt idx="6">
                  <c:v>44.4</c:v>
                </c:pt>
                <c:pt idx="7">
                  <c:v>63.6</c:v>
                </c:pt>
                <c:pt idx="8">
                  <c:v>25</c:v>
                </c:pt>
              </c:numCache>
            </c:numRef>
          </c:val>
        </c:ser>
        <c:ser>
          <c:idx val="2"/>
          <c:order val="2"/>
          <c:invertIfNegative val="0"/>
          <c:cat>
            <c:strRef>
              <c:f>Лист1!$A$1:$A$9</c:f>
              <c:strCache>
                <c:ptCount val="9"/>
                <c:pt idx="0">
                  <c:v>5 «А»</c:v>
                </c:pt>
                <c:pt idx="1">
                  <c:v>5 «Б»</c:v>
                </c:pt>
                <c:pt idx="2">
                  <c:v>6 «А»</c:v>
                </c:pt>
                <c:pt idx="3">
                  <c:v>6 «Ә»</c:v>
                </c:pt>
                <c:pt idx="4">
                  <c:v>6 «Б»</c:v>
                </c:pt>
                <c:pt idx="5">
                  <c:v>7 «А»</c:v>
                </c:pt>
                <c:pt idx="6">
                  <c:v>7 «Б»</c:v>
                </c:pt>
                <c:pt idx="7">
                  <c:v>8 «А»</c:v>
                </c:pt>
                <c:pt idx="8">
                  <c:v>8 «Б»</c:v>
                </c:pt>
              </c:strCache>
            </c:strRef>
          </c:cat>
          <c:val>
            <c:numRef>
              <c:f>Лист1!$D$1:$D$9</c:f>
              <c:numCache>
                <c:formatCode>General</c:formatCode>
                <c:ptCount val="9"/>
                <c:pt idx="0">
                  <c:v>42.1</c:v>
                </c:pt>
                <c:pt idx="1">
                  <c:v>50</c:v>
                </c:pt>
                <c:pt idx="2">
                  <c:v>53.3</c:v>
                </c:pt>
                <c:pt idx="3">
                  <c:v>71.430000000000007</c:v>
                </c:pt>
                <c:pt idx="4">
                  <c:v>37.5</c:v>
                </c:pt>
                <c:pt idx="5">
                  <c:v>47.37</c:v>
                </c:pt>
                <c:pt idx="6">
                  <c:v>36.840000000000003</c:v>
                </c:pt>
                <c:pt idx="7">
                  <c:v>63.6</c:v>
                </c:pt>
                <c:pt idx="8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125312"/>
        <c:axId val="76126848"/>
      </c:barChart>
      <c:catAx>
        <c:axId val="76125312"/>
        <c:scaling>
          <c:orientation val="minMax"/>
        </c:scaling>
        <c:delete val="0"/>
        <c:axPos val="b"/>
        <c:majorTickMark val="out"/>
        <c:minorTickMark val="none"/>
        <c:tickLblPos val="nextTo"/>
        <c:crossAx val="76126848"/>
        <c:crosses val="autoZero"/>
        <c:auto val="1"/>
        <c:lblAlgn val="ctr"/>
        <c:lblOffset val="100"/>
        <c:noMultiLvlLbl val="0"/>
      </c:catAx>
      <c:valAx>
        <c:axId val="76126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61253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Лист1!$A$1:$A$6</c:f>
              <c:strCache>
                <c:ptCount val="6"/>
                <c:pt idx="0">
                  <c:v>9«А»</c:v>
                </c:pt>
                <c:pt idx="1">
                  <c:v>9 «Б»</c:v>
                </c:pt>
                <c:pt idx="2">
                  <c:v>10 «А»</c:v>
                </c:pt>
                <c:pt idx="3">
                  <c:v>10 «Б»</c:v>
                </c:pt>
                <c:pt idx="4">
                  <c:v>11 «А»</c:v>
                </c:pt>
                <c:pt idx="5">
                  <c:v>11 «Б»</c:v>
                </c:pt>
              </c:strCache>
            </c:strRef>
          </c:cat>
          <c:val>
            <c:numRef>
              <c:f>Лист1!$B$1:$B$6</c:f>
              <c:numCache>
                <c:formatCode>General</c:formatCode>
                <c:ptCount val="6"/>
                <c:pt idx="0">
                  <c:v>53.5</c:v>
                </c:pt>
                <c:pt idx="1">
                  <c:v>75</c:v>
                </c:pt>
                <c:pt idx="2">
                  <c:v>53.8</c:v>
                </c:pt>
                <c:pt idx="3">
                  <c:v>85.7</c:v>
                </c:pt>
                <c:pt idx="4">
                  <c:v>54.5</c:v>
                </c:pt>
                <c:pt idx="5">
                  <c:v>40</c:v>
                </c:pt>
              </c:numCache>
            </c:numRef>
          </c:val>
        </c:ser>
        <c:ser>
          <c:idx val="1"/>
          <c:order val="1"/>
          <c:invertIfNegative val="0"/>
          <c:cat>
            <c:strRef>
              <c:f>Лист1!$A$1:$A$6</c:f>
              <c:strCache>
                <c:ptCount val="6"/>
                <c:pt idx="0">
                  <c:v>9«А»</c:v>
                </c:pt>
                <c:pt idx="1">
                  <c:v>9 «Б»</c:v>
                </c:pt>
                <c:pt idx="2">
                  <c:v>10 «А»</c:v>
                </c:pt>
                <c:pt idx="3">
                  <c:v>10 «Б»</c:v>
                </c:pt>
                <c:pt idx="4">
                  <c:v>11 «А»</c:v>
                </c:pt>
                <c:pt idx="5">
                  <c:v>11 «Б»</c:v>
                </c:pt>
              </c:strCache>
            </c:strRef>
          </c:cat>
          <c:val>
            <c:numRef>
              <c:f>Лист1!$C$1:$C$6</c:f>
              <c:numCache>
                <c:formatCode>General</c:formatCode>
                <c:ptCount val="6"/>
                <c:pt idx="0">
                  <c:v>50</c:v>
                </c:pt>
                <c:pt idx="1">
                  <c:v>75</c:v>
                </c:pt>
                <c:pt idx="2">
                  <c:v>53.8</c:v>
                </c:pt>
                <c:pt idx="3">
                  <c:v>50</c:v>
                </c:pt>
                <c:pt idx="4">
                  <c:v>45.4</c:v>
                </c:pt>
                <c:pt idx="5">
                  <c:v>50</c:v>
                </c:pt>
              </c:numCache>
            </c:numRef>
          </c:val>
        </c:ser>
        <c:ser>
          <c:idx val="2"/>
          <c:order val="2"/>
          <c:invertIfNegative val="0"/>
          <c:cat>
            <c:strRef>
              <c:f>Лист1!$A$1:$A$6</c:f>
              <c:strCache>
                <c:ptCount val="6"/>
                <c:pt idx="0">
                  <c:v>9«А»</c:v>
                </c:pt>
                <c:pt idx="1">
                  <c:v>9 «Б»</c:v>
                </c:pt>
                <c:pt idx="2">
                  <c:v>10 «А»</c:v>
                </c:pt>
                <c:pt idx="3">
                  <c:v>10 «Б»</c:v>
                </c:pt>
                <c:pt idx="4">
                  <c:v>11 «А»</c:v>
                </c:pt>
                <c:pt idx="5">
                  <c:v>11 «Б»</c:v>
                </c:pt>
              </c:strCache>
            </c:strRef>
          </c:cat>
          <c:val>
            <c:numRef>
              <c:f>Лист1!$D$1:$D$6</c:f>
              <c:numCache>
                <c:formatCode>General</c:formatCode>
                <c:ptCount val="6"/>
                <c:pt idx="0">
                  <c:v>44.4</c:v>
                </c:pt>
                <c:pt idx="1">
                  <c:v>75</c:v>
                </c:pt>
                <c:pt idx="2">
                  <c:v>69.23</c:v>
                </c:pt>
                <c:pt idx="3">
                  <c:v>50</c:v>
                </c:pt>
                <c:pt idx="4">
                  <c:v>36.36</c:v>
                </c:pt>
                <c:pt idx="5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158080"/>
        <c:axId val="76159616"/>
      </c:barChart>
      <c:catAx>
        <c:axId val="76158080"/>
        <c:scaling>
          <c:orientation val="minMax"/>
        </c:scaling>
        <c:delete val="0"/>
        <c:axPos val="b"/>
        <c:majorTickMark val="out"/>
        <c:minorTickMark val="none"/>
        <c:tickLblPos val="nextTo"/>
        <c:crossAx val="76159616"/>
        <c:crosses val="autoZero"/>
        <c:auto val="1"/>
        <c:lblAlgn val="ctr"/>
        <c:lblOffset val="100"/>
        <c:noMultiLvlLbl val="0"/>
      </c:catAx>
      <c:valAx>
        <c:axId val="76159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61580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Лист1!$A$36:$A$39</c:f>
              <c:strCache>
                <c:ptCount val="4"/>
                <c:pt idx="0">
                  <c:v>математика</c:v>
                </c:pt>
                <c:pt idx="1">
                  <c:v>алгебра</c:v>
                </c:pt>
                <c:pt idx="2">
                  <c:v>геометрия</c:v>
                </c:pt>
                <c:pt idx="3">
                  <c:v>физика</c:v>
                </c:pt>
              </c:strCache>
            </c:strRef>
          </c:cat>
          <c:val>
            <c:numRef>
              <c:f>Лист1!$B$36:$B$39</c:f>
              <c:numCache>
                <c:formatCode>General</c:formatCode>
                <c:ptCount val="4"/>
                <c:pt idx="0">
                  <c:v>68.3</c:v>
                </c:pt>
                <c:pt idx="1">
                  <c:v>59.3</c:v>
                </c:pt>
                <c:pt idx="2">
                  <c:v>59.3</c:v>
                </c:pt>
                <c:pt idx="3">
                  <c:v>65.599999999999994</c:v>
                </c:pt>
              </c:numCache>
            </c:numRef>
          </c:val>
        </c:ser>
        <c:ser>
          <c:idx val="1"/>
          <c:order val="1"/>
          <c:invertIfNegative val="0"/>
          <c:cat>
            <c:strRef>
              <c:f>Лист1!$A$36:$A$39</c:f>
              <c:strCache>
                <c:ptCount val="4"/>
                <c:pt idx="0">
                  <c:v>математика</c:v>
                </c:pt>
                <c:pt idx="1">
                  <c:v>алгебра</c:v>
                </c:pt>
                <c:pt idx="2">
                  <c:v>геометрия</c:v>
                </c:pt>
                <c:pt idx="3">
                  <c:v>физика</c:v>
                </c:pt>
              </c:strCache>
            </c:strRef>
          </c:cat>
          <c:val>
            <c:numRef>
              <c:f>Лист1!$C$36:$C$39</c:f>
              <c:numCache>
                <c:formatCode>General</c:formatCode>
                <c:ptCount val="4"/>
                <c:pt idx="0">
                  <c:v>64.3</c:v>
                </c:pt>
                <c:pt idx="1">
                  <c:v>60.7</c:v>
                </c:pt>
                <c:pt idx="2">
                  <c:v>64.599999999999994</c:v>
                </c:pt>
                <c:pt idx="3">
                  <c:v>61.5</c:v>
                </c:pt>
              </c:numCache>
            </c:numRef>
          </c:val>
        </c:ser>
        <c:ser>
          <c:idx val="2"/>
          <c:order val="2"/>
          <c:invertIfNegative val="0"/>
          <c:cat>
            <c:strRef>
              <c:f>Лист1!$A$36:$A$39</c:f>
              <c:strCache>
                <c:ptCount val="4"/>
                <c:pt idx="0">
                  <c:v>математика</c:v>
                </c:pt>
                <c:pt idx="1">
                  <c:v>алгебра</c:v>
                </c:pt>
                <c:pt idx="2">
                  <c:v>геометрия</c:v>
                </c:pt>
                <c:pt idx="3">
                  <c:v>физика</c:v>
                </c:pt>
              </c:strCache>
            </c:strRef>
          </c:cat>
          <c:val>
            <c:numRef>
              <c:f>Лист1!$D$36:$D$39</c:f>
              <c:numCache>
                <c:formatCode>General</c:formatCode>
                <c:ptCount val="4"/>
                <c:pt idx="0">
                  <c:v>68.2</c:v>
                </c:pt>
                <c:pt idx="1">
                  <c:v>55.3</c:v>
                </c:pt>
                <c:pt idx="2">
                  <c:v>62.3</c:v>
                </c:pt>
                <c:pt idx="3">
                  <c:v>67.599999999999994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199040"/>
        <c:axId val="76200576"/>
      </c:barChart>
      <c:catAx>
        <c:axId val="76199040"/>
        <c:scaling>
          <c:orientation val="minMax"/>
        </c:scaling>
        <c:delete val="0"/>
        <c:axPos val="b"/>
        <c:majorTickMark val="out"/>
        <c:minorTickMark val="none"/>
        <c:tickLblPos val="nextTo"/>
        <c:crossAx val="76200576"/>
        <c:crosses val="autoZero"/>
        <c:auto val="1"/>
        <c:lblAlgn val="ctr"/>
        <c:lblOffset val="100"/>
        <c:noMultiLvlLbl val="0"/>
      </c:catAx>
      <c:valAx>
        <c:axId val="76200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61990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Лист1!$A$4</c:f>
              <c:strCache>
                <c:ptCount val="1"/>
                <c:pt idx="0">
                  <c:v>химия</c:v>
                </c:pt>
              </c:strCache>
            </c:strRef>
          </c:tx>
          <c:invertIfNegative val="0"/>
          <c:val>
            <c:numRef>
              <c:f>Лист1!$B$4:$D$4</c:f>
              <c:numCache>
                <c:formatCode>General</c:formatCode>
                <c:ptCount val="3"/>
                <c:pt idx="0">
                  <c:v>67</c:v>
                </c:pt>
                <c:pt idx="1">
                  <c:v>69.2</c:v>
                </c:pt>
                <c:pt idx="2">
                  <c:v>71.5</c:v>
                </c:pt>
              </c:numCache>
            </c:numRef>
          </c:val>
        </c:ser>
        <c:ser>
          <c:idx val="1"/>
          <c:order val="1"/>
          <c:tx>
            <c:strRef>
              <c:f>Лист1!$A$5</c:f>
              <c:strCache>
                <c:ptCount val="1"/>
                <c:pt idx="0">
                  <c:v>биология</c:v>
                </c:pt>
              </c:strCache>
            </c:strRef>
          </c:tx>
          <c:invertIfNegative val="0"/>
          <c:val>
            <c:numRef>
              <c:f>Лист1!$B$5:$D$5</c:f>
              <c:numCache>
                <c:formatCode>General</c:formatCode>
                <c:ptCount val="3"/>
                <c:pt idx="0">
                  <c:v>71.8</c:v>
                </c:pt>
                <c:pt idx="1">
                  <c:v>74.599999999999994</c:v>
                </c:pt>
                <c:pt idx="2">
                  <c:v>73</c:v>
                </c:pt>
              </c:numCache>
            </c:numRef>
          </c:val>
        </c:ser>
        <c:ser>
          <c:idx val="2"/>
          <c:order val="2"/>
          <c:tx>
            <c:strRef>
              <c:f>Лист1!$A$6</c:f>
              <c:strCache>
                <c:ptCount val="1"/>
                <c:pt idx="0">
                  <c:v>география</c:v>
                </c:pt>
              </c:strCache>
            </c:strRef>
          </c:tx>
          <c:invertIfNegative val="0"/>
          <c:val>
            <c:numRef>
              <c:f>Лист1!$B$6:$D$6</c:f>
              <c:numCache>
                <c:formatCode>General</c:formatCode>
                <c:ptCount val="3"/>
                <c:pt idx="0">
                  <c:v>71</c:v>
                </c:pt>
                <c:pt idx="1">
                  <c:v>75.3</c:v>
                </c:pt>
                <c:pt idx="2">
                  <c:v>76.099999999999994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698368"/>
        <c:axId val="76699904"/>
      </c:barChart>
      <c:catAx>
        <c:axId val="76698368"/>
        <c:scaling>
          <c:orientation val="minMax"/>
        </c:scaling>
        <c:delete val="0"/>
        <c:axPos val="b"/>
        <c:majorTickMark val="out"/>
        <c:minorTickMark val="none"/>
        <c:tickLblPos val="nextTo"/>
        <c:crossAx val="76699904"/>
        <c:crosses val="autoZero"/>
        <c:auto val="1"/>
        <c:lblAlgn val="ctr"/>
        <c:lblOffset val="100"/>
        <c:noMultiLvlLbl val="0"/>
      </c:catAx>
      <c:valAx>
        <c:axId val="76699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66983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Лист1!$A$25:$A$31</c:f>
              <c:strCache>
                <c:ptCount val="7"/>
                <c:pt idx="0">
                  <c:v>казахский язык</c:v>
                </c:pt>
                <c:pt idx="1">
                  <c:v>русский язык</c:v>
                </c:pt>
                <c:pt idx="2">
                  <c:v>английский язык</c:v>
                </c:pt>
                <c:pt idx="3">
                  <c:v>история Казахстана</c:v>
                </c:pt>
                <c:pt idx="4">
                  <c:v>всемирная история</c:v>
                </c:pt>
                <c:pt idx="5">
                  <c:v>казахская  литература</c:v>
                </c:pt>
                <c:pt idx="6">
                  <c:v>русская  литература</c:v>
                </c:pt>
              </c:strCache>
            </c:strRef>
          </c:cat>
          <c:val>
            <c:numRef>
              <c:f>Лист1!$B$25:$B$31</c:f>
              <c:numCache>
                <c:formatCode>General</c:formatCode>
                <c:ptCount val="7"/>
                <c:pt idx="0">
                  <c:v>61.8</c:v>
                </c:pt>
                <c:pt idx="1">
                  <c:v>63.8</c:v>
                </c:pt>
                <c:pt idx="2">
                  <c:v>65</c:v>
                </c:pt>
                <c:pt idx="3">
                  <c:v>60.4</c:v>
                </c:pt>
                <c:pt idx="4">
                  <c:v>55</c:v>
                </c:pt>
                <c:pt idx="5">
                  <c:v>64.8</c:v>
                </c:pt>
                <c:pt idx="6">
                  <c:v>70.8</c:v>
                </c:pt>
              </c:numCache>
            </c:numRef>
          </c:val>
        </c:ser>
        <c:ser>
          <c:idx val="1"/>
          <c:order val="1"/>
          <c:invertIfNegative val="0"/>
          <c:cat>
            <c:strRef>
              <c:f>Лист1!$A$25:$A$31</c:f>
              <c:strCache>
                <c:ptCount val="7"/>
                <c:pt idx="0">
                  <c:v>казахский язык</c:v>
                </c:pt>
                <c:pt idx="1">
                  <c:v>русский язык</c:v>
                </c:pt>
                <c:pt idx="2">
                  <c:v>английский язык</c:v>
                </c:pt>
                <c:pt idx="3">
                  <c:v>история Казахстана</c:v>
                </c:pt>
                <c:pt idx="4">
                  <c:v>всемирная история</c:v>
                </c:pt>
                <c:pt idx="5">
                  <c:v>казахская  литература</c:v>
                </c:pt>
                <c:pt idx="6">
                  <c:v>русская  литература</c:v>
                </c:pt>
              </c:strCache>
            </c:strRef>
          </c:cat>
          <c:val>
            <c:numRef>
              <c:f>Лист1!$C$25:$C$31</c:f>
              <c:numCache>
                <c:formatCode>General</c:formatCode>
                <c:ptCount val="7"/>
                <c:pt idx="0">
                  <c:v>64</c:v>
                </c:pt>
                <c:pt idx="1">
                  <c:v>64.099999999999994</c:v>
                </c:pt>
                <c:pt idx="2">
                  <c:v>66.5</c:v>
                </c:pt>
                <c:pt idx="3">
                  <c:v>61.3</c:v>
                </c:pt>
                <c:pt idx="4">
                  <c:v>65.2</c:v>
                </c:pt>
                <c:pt idx="5">
                  <c:v>67.8</c:v>
                </c:pt>
                <c:pt idx="6">
                  <c:v>68.400000000000006</c:v>
                </c:pt>
              </c:numCache>
            </c:numRef>
          </c:val>
        </c:ser>
        <c:ser>
          <c:idx val="2"/>
          <c:order val="2"/>
          <c:invertIfNegative val="0"/>
          <c:cat>
            <c:strRef>
              <c:f>Лист1!$A$25:$A$31</c:f>
              <c:strCache>
                <c:ptCount val="7"/>
                <c:pt idx="0">
                  <c:v>казахский язык</c:v>
                </c:pt>
                <c:pt idx="1">
                  <c:v>русский язык</c:v>
                </c:pt>
                <c:pt idx="2">
                  <c:v>английский язык</c:v>
                </c:pt>
                <c:pt idx="3">
                  <c:v>история Казахстана</c:v>
                </c:pt>
                <c:pt idx="4">
                  <c:v>всемирная история</c:v>
                </c:pt>
                <c:pt idx="5">
                  <c:v>казахская  литература</c:v>
                </c:pt>
                <c:pt idx="6">
                  <c:v>русская  литература</c:v>
                </c:pt>
              </c:strCache>
            </c:strRef>
          </c:cat>
          <c:val>
            <c:numRef>
              <c:f>Лист1!$D$25:$D$31</c:f>
              <c:numCache>
                <c:formatCode>General</c:formatCode>
                <c:ptCount val="7"/>
                <c:pt idx="0">
                  <c:v>65.3</c:v>
                </c:pt>
                <c:pt idx="1">
                  <c:v>67.3</c:v>
                </c:pt>
                <c:pt idx="2">
                  <c:v>68.400000000000006</c:v>
                </c:pt>
                <c:pt idx="3">
                  <c:v>63</c:v>
                </c:pt>
                <c:pt idx="4">
                  <c:v>66</c:v>
                </c:pt>
                <c:pt idx="5">
                  <c:v>66</c:v>
                </c:pt>
                <c:pt idx="6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840192"/>
        <c:axId val="78841728"/>
      </c:barChart>
      <c:catAx>
        <c:axId val="78840192"/>
        <c:scaling>
          <c:orientation val="minMax"/>
        </c:scaling>
        <c:delete val="0"/>
        <c:axPos val="b"/>
        <c:majorTickMark val="out"/>
        <c:minorTickMark val="none"/>
        <c:tickLblPos val="nextTo"/>
        <c:crossAx val="78841728"/>
        <c:crosses val="autoZero"/>
        <c:auto val="1"/>
        <c:lblAlgn val="ctr"/>
        <c:lblOffset val="100"/>
        <c:noMultiLvlLbl val="0"/>
      </c:catAx>
      <c:valAx>
        <c:axId val="78841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88401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Лист1!$A$1:$A$7</c:f>
              <c:strCache>
                <c:ptCount val="7"/>
                <c:pt idx="0">
                  <c:v>алгебра</c:v>
                </c:pt>
                <c:pt idx="1">
                  <c:v>биология</c:v>
                </c:pt>
                <c:pt idx="2">
                  <c:v>казахский язык</c:v>
                </c:pt>
                <c:pt idx="3">
                  <c:v>русский язык</c:v>
                </c:pt>
                <c:pt idx="4">
                  <c:v>история Казахстана</c:v>
                </c:pt>
                <c:pt idx="5">
                  <c:v>всемирная история</c:v>
                </c:pt>
                <c:pt idx="6">
                  <c:v>русская литература</c:v>
                </c:pt>
              </c:strCache>
            </c:strRef>
          </c:cat>
          <c:val>
            <c:numRef>
              <c:f>Лист1!$B$1:$B$7</c:f>
              <c:numCache>
                <c:formatCode>General</c:formatCode>
                <c:ptCount val="7"/>
                <c:pt idx="0">
                  <c:v>57.9</c:v>
                </c:pt>
                <c:pt idx="1">
                  <c:v>80</c:v>
                </c:pt>
                <c:pt idx="2">
                  <c:v>69</c:v>
                </c:pt>
                <c:pt idx="3">
                  <c:v>69</c:v>
                </c:pt>
                <c:pt idx="4">
                  <c:v>68</c:v>
                </c:pt>
                <c:pt idx="5">
                  <c:v>68</c:v>
                </c:pt>
                <c:pt idx="6">
                  <c:v>74</c:v>
                </c:pt>
              </c:numCache>
            </c:numRef>
          </c:val>
        </c:ser>
        <c:ser>
          <c:idx val="1"/>
          <c:order val="1"/>
          <c:invertIfNegative val="0"/>
          <c:cat>
            <c:strRef>
              <c:f>Лист1!$A$1:$A$7</c:f>
              <c:strCache>
                <c:ptCount val="7"/>
                <c:pt idx="0">
                  <c:v>алгебра</c:v>
                </c:pt>
                <c:pt idx="1">
                  <c:v>биология</c:v>
                </c:pt>
                <c:pt idx="2">
                  <c:v>казахский язык</c:v>
                </c:pt>
                <c:pt idx="3">
                  <c:v>русский язык</c:v>
                </c:pt>
                <c:pt idx="4">
                  <c:v>история Казахстана</c:v>
                </c:pt>
                <c:pt idx="5">
                  <c:v>всемирная история</c:v>
                </c:pt>
                <c:pt idx="6">
                  <c:v>русская литература</c:v>
                </c:pt>
              </c:strCache>
            </c:strRef>
          </c:cat>
          <c:val>
            <c:numRef>
              <c:f>Лист1!$C$1:$C$7</c:f>
              <c:numCache>
                <c:formatCode>General</c:formatCode>
                <c:ptCount val="7"/>
                <c:pt idx="0">
                  <c:v>55.3</c:v>
                </c:pt>
                <c:pt idx="1">
                  <c:v>73</c:v>
                </c:pt>
                <c:pt idx="2">
                  <c:v>65.3</c:v>
                </c:pt>
                <c:pt idx="3">
                  <c:v>67.3</c:v>
                </c:pt>
                <c:pt idx="4">
                  <c:v>63</c:v>
                </c:pt>
                <c:pt idx="5">
                  <c:v>66</c:v>
                </c:pt>
                <c:pt idx="6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863744"/>
        <c:axId val="78881920"/>
      </c:barChart>
      <c:catAx>
        <c:axId val="78863744"/>
        <c:scaling>
          <c:orientation val="minMax"/>
        </c:scaling>
        <c:delete val="0"/>
        <c:axPos val="b"/>
        <c:majorTickMark val="out"/>
        <c:minorTickMark val="none"/>
        <c:tickLblPos val="nextTo"/>
        <c:crossAx val="78881920"/>
        <c:crosses val="autoZero"/>
        <c:auto val="1"/>
        <c:lblAlgn val="ctr"/>
        <c:lblOffset val="100"/>
        <c:noMultiLvlLbl val="0"/>
      </c:catAx>
      <c:valAx>
        <c:axId val="788819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88637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Лист1!$A$1:$A$9</c:f>
              <c:strCache>
                <c:ptCount val="9"/>
                <c:pt idx="0">
                  <c:v>математика</c:v>
                </c:pt>
                <c:pt idx="1">
                  <c:v>казахский язык с казахским языком обучения</c:v>
                </c:pt>
                <c:pt idx="2">
                  <c:v>литературное чтение</c:v>
                </c:pt>
                <c:pt idx="3">
                  <c:v>русский язык с казахским языком обучения</c:v>
                </c:pt>
                <c:pt idx="4">
                  <c:v>казахский язык с русским языком обучения</c:v>
                </c:pt>
                <c:pt idx="5">
                  <c:v>русский язык с русским языком обучения</c:v>
                </c:pt>
                <c:pt idx="6">
                  <c:v>познание мира</c:v>
                </c:pt>
                <c:pt idx="7">
                  <c:v>естествознание</c:v>
                </c:pt>
                <c:pt idx="8">
                  <c:v>английский язык</c:v>
                </c:pt>
              </c:strCache>
            </c:strRef>
          </c:cat>
          <c:val>
            <c:numRef>
              <c:f>Лист1!$B$1:$B$9</c:f>
              <c:numCache>
                <c:formatCode>General</c:formatCode>
                <c:ptCount val="9"/>
                <c:pt idx="0">
                  <c:v>67.7</c:v>
                </c:pt>
                <c:pt idx="1">
                  <c:v>64</c:v>
                </c:pt>
                <c:pt idx="2">
                  <c:v>72.7</c:v>
                </c:pt>
                <c:pt idx="3">
                  <c:v>85.3</c:v>
                </c:pt>
                <c:pt idx="4">
                  <c:v>67.400000000000006</c:v>
                </c:pt>
                <c:pt idx="5">
                  <c:v>60.8</c:v>
                </c:pt>
                <c:pt idx="6">
                  <c:v>77</c:v>
                </c:pt>
                <c:pt idx="7">
                  <c:v>73</c:v>
                </c:pt>
                <c:pt idx="8">
                  <c:v>63.5</c:v>
                </c:pt>
              </c:numCache>
            </c:numRef>
          </c:val>
        </c:ser>
        <c:ser>
          <c:idx val="1"/>
          <c:order val="1"/>
          <c:invertIfNegative val="0"/>
          <c:cat>
            <c:strRef>
              <c:f>Лист1!$A$1:$A$9</c:f>
              <c:strCache>
                <c:ptCount val="9"/>
                <c:pt idx="0">
                  <c:v>математика</c:v>
                </c:pt>
                <c:pt idx="1">
                  <c:v>казахский язык с казахским языком обучения</c:v>
                </c:pt>
                <c:pt idx="2">
                  <c:v>литературное чтение</c:v>
                </c:pt>
                <c:pt idx="3">
                  <c:v>русский язык с казахским языком обучения</c:v>
                </c:pt>
                <c:pt idx="4">
                  <c:v>казахский язык с русским языком обучения</c:v>
                </c:pt>
                <c:pt idx="5">
                  <c:v>русский язык с русским языком обучения</c:v>
                </c:pt>
                <c:pt idx="6">
                  <c:v>познание мира</c:v>
                </c:pt>
                <c:pt idx="7">
                  <c:v>естествознание</c:v>
                </c:pt>
                <c:pt idx="8">
                  <c:v>английский язык</c:v>
                </c:pt>
              </c:strCache>
            </c:strRef>
          </c:cat>
          <c:val>
            <c:numRef>
              <c:f>Лист1!$C$1:$C$9</c:f>
              <c:numCache>
                <c:formatCode>General</c:formatCode>
                <c:ptCount val="9"/>
                <c:pt idx="0">
                  <c:v>66.400000000000006</c:v>
                </c:pt>
                <c:pt idx="1">
                  <c:v>70.7</c:v>
                </c:pt>
                <c:pt idx="2">
                  <c:v>73</c:v>
                </c:pt>
                <c:pt idx="3">
                  <c:v>76</c:v>
                </c:pt>
                <c:pt idx="4">
                  <c:v>68.099999999999994</c:v>
                </c:pt>
                <c:pt idx="5">
                  <c:v>63.61</c:v>
                </c:pt>
                <c:pt idx="6">
                  <c:v>77</c:v>
                </c:pt>
                <c:pt idx="7">
                  <c:v>67.099999999999994</c:v>
                </c:pt>
                <c:pt idx="8">
                  <c:v>68</c:v>
                </c:pt>
              </c:numCache>
            </c:numRef>
          </c:val>
        </c:ser>
        <c:ser>
          <c:idx val="2"/>
          <c:order val="2"/>
          <c:invertIfNegative val="0"/>
          <c:cat>
            <c:strRef>
              <c:f>Лист1!$A$1:$A$9</c:f>
              <c:strCache>
                <c:ptCount val="9"/>
                <c:pt idx="0">
                  <c:v>математика</c:v>
                </c:pt>
                <c:pt idx="1">
                  <c:v>казахский язык с казахским языком обучения</c:v>
                </c:pt>
                <c:pt idx="2">
                  <c:v>литературное чтение</c:v>
                </c:pt>
                <c:pt idx="3">
                  <c:v>русский язык с казахским языком обучения</c:v>
                </c:pt>
                <c:pt idx="4">
                  <c:v>казахский язык с русским языком обучения</c:v>
                </c:pt>
                <c:pt idx="5">
                  <c:v>русский язык с русским языком обучения</c:v>
                </c:pt>
                <c:pt idx="6">
                  <c:v>познание мира</c:v>
                </c:pt>
                <c:pt idx="7">
                  <c:v>естествознание</c:v>
                </c:pt>
                <c:pt idx="8">
                  <c:v>английский язык</c:v>
                </c:pt>
              </c:strCache>
            </c:strRef>
          </c:cat>
          <c:val>
            <c:numRef>
              <c:f>Лист1!$D$1:$D$9</c:f>
              <c:numCache>
                <c:formatCode>General</c:formatCode>
                <c:ptCount val="9"/>
                <c:pt idx="0">
                  <c:v>70</c:v>
                </c:pt>
                <c:pt idx="1">
                  <c:v>64</c:v>
                </c:pt>
                <c:pt idx="2">
                  <c:v>71</c:v>
                </c:pt>
                <c:pt idx="3">
                  <c:v>79</c:v>
                </c:pt>
                <c:pt idx="4">
                  <c:v>69.2</c:v>
                </c:pt>
                <c:pt idx="5">
                  <c:v>67.7</c:v>
                </c:pt>
                <c:pt idx="6">
                  <c:v>84.9</c:v>
                </c:pt>
                <c:pt idx="7">
                  <c:v>89.1</c:v>
                </c:pt>
                <c:pt idx="8">
                  <c:v>73.099999999999994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947840"/>
        <c:axId val="80953728"/>
      </c:barChart>
      <c:catAx>
        <c:axId val="80947840"/>
        <c:scaling>
          <c:orientation val="minMax"/>
        </c:scaling>
        <c:delete val="0"/>
        <c:axPos val="b"/>
        <c:majorTickMark val="out"/>
        <c:minorTickMark val="none"/>
        <c:tickLblPos val="nextTo"/>
        <c:crossAx val="80953728"/>
        <c:crosses val="autoZero"/>
        <c:auto val="1"/>
        <c:lblAlgn val="ctr"/>
        <c:lblOffset val="100"/>
        <c:noMultiLvlLbl val="0"/>
      </c:catAx>
      <c:valAx>
        <c:axId val="80953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09478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891F-CA86-47F4-B134-84B3A364BD1F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22EA-79C8-4E6C-BE7F-4739F323E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482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891F-CA86-47F4-B134-84B3A364BD1F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22EA-79C8-4E6C-BE7F-4739F323E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128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891F-CA86-47F4-B134-84B3A364BD1F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22EA-79C8-4E6C-BE7F-4739F323E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038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891F-CA86-47F4-B134-84B3A364BD1F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22EA-79C8-4E6C-BE7F-4739F323E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79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891F-CA86-47F4-B134-84B3A364BD1F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22EA-79C8-4E6C-BE7F-4739F323E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302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891F-CA86-47F4-B134-84B3A364BD1F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22EA-79C8-4E6C-BE7F-4739F323E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350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891F-CA86-47F4-B134-84B3A364BD1F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22EA-79C8-4E6C-BE7F-4739F323E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358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891F-CA86-47F4-B134-84B3A364BD1F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22EA-79C8-4E6C-BE7F-4739F323E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667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891F-CA86-47F4-B134-84B3A364BD1F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22EA-79C8-4E6C-BE7F-4739F323E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92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891F-CA86-47F4-B134-84B3A364BD1F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22EA-79C8-4E6C-BE7F-4739F323E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455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891F-CA86-47F4-B134-84B3A364BD1F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22EA-79C8-4E6C-BE7F-4739F323E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895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0891F-CA86-47F4-B134-84B3A364BD1F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522EA-79C8-4E6C-BE7F-4739F323E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678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70C0"/>
                </a:solidFill>
              </a:rPr>
              <a:t>Анализ результатов учебной </a:t>
            </a:r>
            <a:r>
              <a:rPr lang="ru-RU" b="1" i="1" dirty="0" smtClean="0">
                <a:solidFill>
                  <a:srgbClr val="0070C0"/>
                </a:solidFill>
              </a:rPr>
              <a:t>деятельности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7992888" cy="4608512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>
                <a:solidFill>
                  <a:srgbClr val="0070C0"/>
                </a:solidFill>
              </a:rPr>
              <a:t>Всего в 1-11 классах 379 учащихся, аттестовано – 379 учащихся .</a:t>
            </a:r>
            <a:endParaRPr lang="ru-RU" i="1" dirty="0" smtClean="0">
              <a:solidFill>
                <a:srgbClr val="0070C0"/>
              </a:solidFill>
              <a:effectLst/>
            </a:endParaRPr>
          </a:p>
          <a:p>
            <a:r>
              <a:rPr lang="ru-RU" b="1" i="1" dirty="0">
                <a:solidFill>
                  <a:srgbClr val="0070C0"/>
                </a:solidFill>
              </a:rPr>
              <a:t>На </a:t>
            </a:r>
            <a:r>
              <a:rPr lang="en-US" b="1" i="1" dirty="0">
                <a:solidFill>
                  <a:srgbClr val="0070C0"/>
                </a:solidFill>
              </a:rPr>
              <a:t>I</a:t>
            </a:r>
            <a:r>
              <a:rPr lang="ru-RU" b="1" i="1" dirty="0">
                <a:solidFill>
                  <a:srgbClr val="0070C0"/>
                </a:solidFill>
              </a:rPr>
              <a:t> уровне обучения</a:t>
            </a:r>
            <a:r>
              <a:rPr lang="ru-RU" i="1" dirty="0">
                <a:solidFill>
                  <a:srgbClr val="0070C0"/>
                </a:solidFill>
              </a:rPr>
              <a:t> (1-4 классы) качество знаний составило 63,63%. Уровень успешности составляет 100%.</a:t>
            </a:r>
            <a:endParaRPr lang="ru-RU" i="1" dirty="0" smtClean="0">
              <a:solidFill>
                <a:srgbClr val="0070C0"/>
              </a:solidFill>
              <a:effectLst/>
            </a:endParaRPr>
          </a:p>
          <a:p>
            <a:r>
              <a:rPr lang="ru-RU" b="1" i="1" dirty="0">
                <a:solidFill>
                  <a:srgbClr val="0070C0"/>
                </a:solidFill>
              </a:rPr>
              <a:t>На </a:t>
            </a:r>
            <a:r>
              <a:rPr lang="en-US" b="1" i="1" dirty="0">
                <a:solidFill>
                  <a:srgbClr val="0070C0"/>
                </a:solidFill>
              </a:rPr>
              <a:t>II</a:t>
            </a:r>
            <a:r>
              <a:rPr lang="ru-RU" b="1" i="1" dirty="0">
                <a:solidFill>
                  <a:srgbClr val="0070C0"/>
                </a:solidFill>
              </a:rPr>
              <a:t> уровне обучения</a:t>
            </a:r>
            <a:r>
              <a:rPr lang="ru-RU" i="1" dirty="0">
                <a:solidFill>
                  <a:srgbClr val="0070C0"/>
                </a:solidFill>
              </a:rPr>
              <a:t> (5-9 классы) качество знаний составило 48,29%. Уровень успешности составляет 100%.</a:t>
            </a:r>
            <a:endParaRPr lang="ru-RU" i="1" dirty="0" smtClean="0">
              <a:solidFill>
                <a:srgbClr val="0070C0"/>
              </a:solidFill>
              <a:effectLst/>
            </a:endParaRPr>
          </a:p>
          <a:p>
            <a:r>
              <a:rPr lang="ru-RU" b="1" i="1" dirty="0">
                <a:solidFill>
                  <a:srgbClr val="0070C0"/>
                </a:solidFill>
              </a:rPr>
              <a:t>На </a:t>
            </a:r>
            <a:r>
              <a:rPr lang="en-US" b="1" i="1" dirty="0">
                <a:solidFill>
                  <a:srgbClr val="0070C0"/>
                </a:solidFill>
              </a:rPr>
              <a:t>III</a:t>
            </a:r>
            <a:r>
              <a:rPr lang="ru-RU" b="1" i="1" dirty="0">
                <a:solidFill>
                  <a:srgbClr val="0070C0"/>
                </a:solidFill>
              </a:rPr>
              <a:t> уровне обучения </a:t>
            </a:r>
            <a:r>
              <a:rPr lang="ru-RU" i="1" dirty="0">
                <a:solidFill>
                  <a:srgbClr val="0070C0"/>
                </a:solidFill>
              </a:rPr>
              <a:t>(10-11 классы) качество знаний составило 52,6 %. Уровень успешности составляет 100%. </a:t>
            </a:r>
            <a:endParaRPr lang="ru-RU" i="1" dirty="0" smtClean="0">
              <a:solidFill>
                <a:srgbClr val="0070C0"/>
              </a:solidFill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3368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Изменение качества знаний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 качества знаний по сравнению со 2-й четвертью </a:t>
            </a:r>
            <a:r>
              <a:rPr lang="kk-KZ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</a:t>
            </a:r>
          </a:p>
          <a:p>
            <a:pPr marL="0" indent="0">
              <a:buNone/>
            </a:pPr>
            <a:r>
              <a:rPr lang="kk-KZ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«А», 2 «Б», 6 «Ә», 10 «А</a:t>
            </a:r>
            <a:r>
              <a:rPr lang="kk-KZ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  <a:r>
              <a:rPr lang="kk-KZ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</a:p>
          <a:p>
            <a:pPr marL="0" indent="0">
              <a:buNone/>
            </a:pPr>
            <a:r>
              <a:rPr lang="kk-KZ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  успешных </a:t>
            </a:r>
            <a:r>
              <a:rPr lang="kk-KZ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классов.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kk-KZ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качества знаний в 3«А</a:t>
            </a:r>
            <a:r>
              <a:rPr lang="kk-KZ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kk-KZ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3«Б</a:t>
            </a:r>
            <a:r>
              <a:rPr lang="kk-KZ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kk-KZ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5«А</a:t>
            </a:r>
            <a:r>
              <a:rPr lang="kk-KZ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kk-KZ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5«Б</a:t>
            </a:r>
            <a:r>
              <a:rPr lang="kk-KZ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kk-KZ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7«А</a:t>
            </a:r>
            <a:r>
              <a:rPr lang="kk-KZ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kk-KZ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7«Б</a:t>
            </a:r>
            <a:r>
              <a:rPr lang="kk-KZ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9«А», </a:t>
            </a:r>
            <a:r>
              <a:rPr lang="kk-KZ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11«А</a:t>
            </a:r>
            <a:r>
              <a:rPr lang="kk-KZ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- группа риска.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Стабильно </a:t>
            </a:r>
            <a:r>
              <a:rPr lang="kk-KZ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4 «А», 4 «Б», 6 «А», </a:t>
            </a:r>
            <a:r>
              <a:rPr lang="kk-KZ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«Б», 8«А</a:t>
            </a:r>
            <a:r>
              <a:rPr lang="kk-KZ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kk-KZ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8«Б</a:t>
            </a:r>
            <a:r>
              <a:rPr lang="kk-KZ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kk-KZ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9«Б</a:t>
            </a:r>
            <a:r>
              <a:rPr lang="kk-KZ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kk-KZ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10«Б», </a:t>
            </a:r>
            <a:r>
              <a:rPr lang="kk-KZ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11«Б».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Самая </a:t>
            </a:r>
            <a:r>
              <a:rPr lang="kk-KZ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 успеваемость в 9 «Б</a:t>
            </a:r>
            <a:r>
              <a:rPr lang="kk-KZ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- 75%, </a:t>
            </a:r>
            <a:endParaRPr lang="kk-KZ" sz="28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Стабильно низкая </a:t>
            </a:r>
            <a:r>
              <a:rPr lang="kk-KZ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8 «Б</a:t>
            </a:r>
            <a:r>
              <a:rPr lang="kk-KZ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- 25%.</a:t>
            </a:r>
            <a:endParaRPr lang="ru-RU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97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24136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i="1" dirty="0" smtClean="0">
                <a:solidFill>
                  <a:srgbClr val="7030A0"/>
                </a:solidFill>
              </a:rPr>
              <a:t>Сравнительная таблица качества </a:t>
            </a:r>
            <a:r>
              <a:rPr lang="ru-RU" sz="3600" b="1" i="1" dirty="0">
                <a:solidFill>
                  <a:srgbClr val="7030A0"/>
                </a:solidFill>
              </a:rPr>
              <a:t>знаний по предметам за 2018-2019 учебный год</a:t>
            </a:r>
            <a:r>
              <a:rPr lang="ru-RU" dirty="0">
                <a:solidFill>
                  <a:srgbClr val="7030A0"/>
                </a:solidFill>
              </a:rPr>
              <a:t/>
            </a:r>
            <a:br>
              <a:rPr lang="ru-RU" dirty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0468367"/>
              </p:ext>
            </p:extLst>
          </p:nvPr>
        </p:nvGraphicFramePr>
        <p:xfrm>
          <a:off x="0" y="1268761"/>
          <a:ext cx="9180512" cy="66329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4497"/>
                <a:gridCol w="1120227"/>
                <a:gridCol w="1194909"/>
                <a:gridCol w="1194909"/>
                <a:gridCol w="1568318"/>
                <a:gridCol w="1637652"/>
              </a:tblGrid>
              <a:tr h="680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предметы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1-я </a:t>
                      </a: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четверть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2-я </a:t>
                      </a: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четверть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3-я </a:t>
                      </a: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четверть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необходимые меры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1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3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понижение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инд.подход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3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понижение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инд.подход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1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1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3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понижение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инд.подход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1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1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казахский язык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61,8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1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1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3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3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2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понижение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инд.подход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3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русская  литература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80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Качество знаний по предметам математического цикла</a:t>
            </a:r>
            <a:endParaRPr lang="ru-RU" b="1" i="1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7351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Качество знаний по предметам естественного цикла</a:t>
            </a:r>
            <a:endParaRPr lang="ru-RU" b="1" i="1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4678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Качество знаний по предметам филологического цикла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5504498"/>
              </p:ext>
            </p:extLst>
          </p:nvPr>
        </p:nvGraphicFramePr>
        <p:xfrm>
          <a:off x="467544" y="1772816"/>
          <a:ext cx="820891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7180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качества знаний по </a:t>
            </a:r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сравнению с прошлым учебным годом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6159182"/>
              </p:ext>
            </p:extLst>
          </p:nvPr>
        </p:nvGraphicFramePr>
        <p:xfrm>
          <a:off x="107504" y="1628800"/>
          <a:ext cx="8838912" cy="53023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5951"/>
                <a:gridCol w="3175825"/>
                <a:gridCol w="2957136"/>
              </a:tblGrid>
              <a:tr h="6536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Предметы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3 - я четверть 2017 - 2018г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3-я четверть 2018 - 2019г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36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36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5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казахский язык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36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36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36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36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русская литература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4243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231460"/>
              </p:ext>
            </p:extLst>
          </p:nvPr>
        </p:nvGraphicFramePr>
        <p:xfrm>
          <a:off x="611560" y="404664"/>
          <a:ext cx="822960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9224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Качество знаний по предметам в начальных классах</a:t>
            </a:r>
            <a:endParaRPr lang="ru-RU" b="1" i="1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39109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Снижение качества знаний в начальных классах по сравнению со 2-й четвертью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endParaRPr lang="ru-RU" b="1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b="1" i="1" smtClean="0">
                <a:solidFill>
                  <a:srgbClr val="7030A0"/>
                </a:solidFill>
              </a:rPr>
              <a:t>    Снижение </a:t>
            </a:r>
            <a:r>
              <a:rPr lang="ru-RU" b="1" i="1" dirty="0" smtClean="0">
                <a:solidFill>
                  <a:srgbClr val="7030A0"/>
                </a:solidFill>
              </a:rPr>
              <a:t>по двум предметам:</a:t>
            </a:r>
          </a:p>
          <a:p>
            <a:r>
              <a:rPr lang="ru-RU" b="1" i="1" dirty="0" smtClean="0">
                <a:solidFill>
                  <a:srgbClr val="7030A0"/>
                </a:solidFill>
              </a:rPr>
              <a:t>Казахский язык с казахским языком обучения на 6,7%</a:t>
            </a:r>
          </a:p>
          <a:p>
            <a:r>
              <a:rPr lang="ru-RU" b="1" i="1" dirty="0" smtClean="0">
                <a:solidFill>
                  <a:srgbClr val="7030A0"/>
                </a:solidFill>
              </a:rPr>
              <a:t>Литературное чтение на 2%</a:t>
            </a:r>
            <a:endParaRPr lang="ru-RU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6116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учащихся, которые имеют одну «3» в 1-й четверти:</a:t>
            </a:r>
            <a:r>
              <a:rPr lang="ru-RU" b="1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7501118"/>
              </p:ext>
            </p:extLst>
          </p:nvPr>
        </p:nvGraphicFramePr>
        <p:xfrm>
          <a:off x="179512" y="1268760"/>
          <a:ext cx="8856984" cy="50715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0078"/>
                <a:gridCol w="1197191"/>
                <a:gridCol w="2161644"/>
                <a:gridCol w="1930622"/>
                <a:gridCol w="3087449"/>
              </a:tblGrid>
              <a:tr h="7747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фамилия, имя ученика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28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«А»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Ермекбай Нариман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Бабылова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С.К.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68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«Б»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Набиев Фарид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естествознание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Береговцова С.П.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256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«Б»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Паламарчук Елизавета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казахский язык и литература 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Нуралина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Б. К.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36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«Б»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Шамкен Санжар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Жакимова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 О.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28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«Б»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Машиков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Ринат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Кабзульдинова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Л. Е.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28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«А»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Карачулакова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Жанель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Даниярова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Ж.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28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«А»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Уахит Еркежан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Далешова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Н.К.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65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70C0"/>
                </a:solidFill>
              </a:rPr>
              <a:t>По школе за 3-ю четверть :</a:t>
            </a:r>
            <a:endParaRPr lang="ru-RU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</a:rPr>
              <a:t>качество </a:t>
            </a:r>
            <a:r>
              <a:rPr lang="ru-RU" b="1" i="1" dirty="0">
                <a:solidFill>
                  <a:srgbClr val="0070C0"/>
                </a:solidFill>
              </a:rPr>
              <a:t>знаний </a:t>
            </a:r>
            <a:r>
              <a:rPr lang="ru-RU" b="1" i="1" dirty="0" smtClean="0">
                <a:solidFill>
                  <a:srgbClr val="0070C0"/>
                </a:solidFill>
              </a:rPr>
              <a:t>составило </a:t>
            </a:r>
            <a:r>
              <a:rPr lang="ru-RU" b="1" i="1" dirty="0">
                <a:solidFill>
                  <a:srgbClr val="0070C0"/>
                </a:solidFill>
              </a:rPr>
              <a:t>55,4%, успеваемость  – 100%</a:t>
            </a:r>
            <a:endParaRPr lang="ru-RU" b="1" i="1" dirty="0" smtClean="0">
              <a:solidFill>
                <a:srgbClr val="0070C0"/>
              </a:solidFill>
              <a:effectLst/>
            </a:endParaRPr>
          </a:p>
          <a:p>
            <a:r>
              <a:rPr lang="ru-RU" b="1" i="1" dirty="0" smtClean="0">
                <a:solidFill>
                  <a:srgbClr val="0070C0"/>
                </a:solidFill>
              </a:rPr>
              <a:t>отличников </a:t>
            </a:r>
            <a:r>
              <a:rPr lang="ru-RU" b="1" i="1" dirty="0">
                <a:solidFill>
                  <a:srgbClr val="0070C0"/>
                </a:solidFill>
              </a:rPr>
              <a:t>– 46 обучающихся (</a:t>
            </a:r>
            <a:r>
              <a:rPr lang="ru-RU" b="1" i="1" dirty="0" smtClean="0">
                <a:solidFill>
                  <a:srgbClr val="0070C0"/>
                </a:solidFill>
              </a:rPr>
              <a:t>12 </a:t>
            </a:r>
            <a:r>
              <a:rPr lang="ru-RU" b="1" i="1" dirty="0">
                <a:solidFill>
                  <a:srgbClr val="0070C0"/>
                </a:solidFill>
              </a:rPr>
              <a:t>%), хорошистов </a:t>
            </a:r>
            <a:r>
              <a:rPr lang="ru-RU" b="1" i="1" dirty="0" smtClean="0">
                <a:solidFill>
                  <a:srgbClr val="0070C0"/>
                </a:solidFill>
              </a:rPr>
              <a:t>- 164 </a:t>
            </a:r>
            <a:r>
              <a:rPr lang="ru-RU" b="1" i="1" dirty="0">
                <a:solidFill>
                  <a:srgbClr val="0070C0"/>
                </a:solidFill>
              </a:rPr>
              <a:t>(</a:t>
            </a:r>
            <a:r>
              <a:rPr lang="ru-RU" b="1" i="1" dirty="0" smtClean="0">
                <a:solidFill>
                  <a:srgbClr val="0070C0"/>
                </a:solidFill>
              </a:rPr>
              <a:t> 43%)</a:t>
            </a:r>
            <a:endParaRPr lang="ru-RU" b="1" i="1" dirty="0" smtClean="0">
              <a:solidFill>
                <a:srgbClr val="0070C0"/>
              </a:solidFill>
            </a:endParaRPr>
          </a:p>
          <a:p>
            <a:r>
              <a:rPr lang="ru-RU" b="1" i="1" dirty="0">
                <a:solidFill>
                  <a:srgbClr val="0070C0"/>
                </a:solidFill>
              </a:rPr>
              <a:t>с</a:t>
            </a:r>
            <a:r>
              <a:rPr lang="ru-RU" b="1" i="1" dirty="0" smtClean="0">
                <a:solidFill>
                  <a:srgbClr val="0070C0"/>
                </a:solidFill>
              </a:rPr>
              <a:t> одной «3» – </a:t>
            </a:r>
            <a:r>
              <a:rPr lang="ru-RU" b="1" i="1" dirty="0" smtClean="0">
                <a:solidFill>
                  <a:srgbClr val="0070C0"/>
                </a:solidFill>
              </a:rPr>
              <a:t>7 (1,7%)</a:t>
            </a:r>
            <a:endParaRPr lang="ru-RU" b="1" i="1" dirty="0" smtClean="0">
              <a:solidFill>
                <a:srgbClr val="0070C0"/>
              </a:solidFill>
            </a:endParaRPr>
          </a:p>
          <a:p>
            <a:r>
              <a:rPr lang="ru-RU" b="1" i="1" dirty="0">
                <a:solidFill>
                  <a:srgbClr val="0070C0"/>
                </a:solidFill>
              </a:rPr>
              <a:t>т</a:t>
            </a:r>
            <a:r>
              <a:rPr lang="ru-RU" b="1" i="1" dirty="0" smtClean="0">
                <a:solidFill>
                  <a:srgbClr val="0070C0"/>
                </a:solidFill>
              </a:rPr>
              <a:t>роечников -  </a:t>
            </a:r>
            <a:r>
              <a:rPr lang="ru-RU" b="1" i="1" dirty="0" smtClean="0">
                <a:solidFill>
                  <a:srgbClr val="0070C0"/>
                </a:solidFill>
              </a:rPr>
              <a:t>169 (44%)</a:t>
            </a:r>
            <a:endParaRPr lang="ru-RU" b="1" i="1" dirty="0" smtClean="0">
              <a:solidFill>
                <a:srgbClr val="0070C0"/>
              </a:solidFill>
            </a:endParaRPr>
          </a:p>
          <a:p>
            <a:r>
              <a:rPr lang="ru-RU" b="1" i="1" dirty="0">
                <a:solidFill>
                  <a:srgbClr val="0070C0"/>
                </a:solidFill>
              </a:rPr>
              <a:t>н</a:t>
            </a:r>
            <a:r>
              <a:rPr lang="ru-RU" b="1" i="1" dirty="0" smtClean="0">
                <a:solidFill>
                  <a:srgbClr val="0070C0"/>
                </a:solidFill>
                <a:effectLst/>
              </a:rPr>
              <a:t>еуспевающих нет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90541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учащихся, которые имеют одну «3» в 2-й четверти: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7756906"/>
              </p:ext>
            </p:extLst>
          </p:nvPr>
        </p:nvGraphicFramePr>
        <p:xfrm>
          <a:off x="107504" y="1484784"/>
          <a:ext cx="8928993" cy="5373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077"/>
                <a:gridCol w="1220504"/>
                <a:gridCol w="2240809"/>
                <a:gridCol w="1988806"/>
                <a:gridCol w="3205797"/>
              </a:tblGrid>
              <a:tr h="7676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фамилия, имя ученика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76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«А»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Сайлаубекова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Анель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Жакимова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 О.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76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«Б»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Гурьянова Ангелина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Учкина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Я. М.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76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</a:t>
                      </a: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Расим Рамиль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Калиенова Ж. К.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76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«Б»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Булатова Сабина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казахский язык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Тамаева </a:t>
                      </a: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Х. С.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76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«Б»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Буранов Тохир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Шакирова </a:t>
                      </a: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 А.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76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«А»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Баймаканова Камал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Бабылова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 К.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12348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Количество учащихся, которые имеют одну «3» в 3-й четверти</a:t>
            </a:r>
            <a:endParaRPr lang="ru-RU" b="1" i="1" dirty="0">
              <a:solidFill>
                <a:srgbClr val="7030A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9972655"/>
              </p:ext>
            </p:extLst>
          </p:nvPr>
        </p:nvGraphicFramePr>
        <p:xfrm>
          <a:off x="179512" y="1556795"/>
          <a:ext cx="8964488" cy="51125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308"/>
                <a:gridCol w="1256210"/>
                <a:gridCol w="2249717"/>
                <a:gridCol w="1996712"/>
                <a:gridCol w="3218541"/>
              </a:tblGrid>
              <a:tr h="8167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фамилия, имя ученика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23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«Б»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Нугуманова Адема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Ярышева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О.А.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07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«Б»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Гурьянова Ангелина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Учкина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Я. М.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07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«А»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Алина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Аянат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Бабылова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 К.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07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«Б»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Булатова Сабина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Уразолисит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 К.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07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«Б»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Буранов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Тохир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Уразолисит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 К.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23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«А»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Баймаканова Камал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Даниярова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Ж. К.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23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«А»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Даргенова Арайлым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Даниярова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Ж. К.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4487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знаний в начальных классах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8372874"/>
              </p:ext>
            </p:extLst>
          </p:nvPr>
        </p:nvGraphicFramePr>
        <p:xfrm>
          <a:off x="215010" y="980731"/>
          <a:ext cx="8928990" cy="59941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68958"/>
                <a:gridCol w="1152128"/>
                <a:gridCol w="1152128"/>
                <a:gridCol w="1090661"/>
                <a:gridCol w="1465115"/>
              </a:tblGrid>
              <a:tr h="662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предметы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1-я четверть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2-я </a:t>
                      </a: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четверть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3-я </a:t>
                      </a: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четверть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изменение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42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42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казахский язык с </a:t>
                      </a:r>
                      <a:r>
                        <a:rPr lang="ru-RU" sz="18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каз.яз.обучения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понижение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42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литературное чтение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понижение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42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 с </a:t>
                      </a:r>
                      <a:r>
                        <a:rPr lang="ru-RU" sz="18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каз.языком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обучения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42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казахский язык с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рус.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языком </a:t>
                      </a:r>
                      <a:r>
                        <a:rPr lang="ru-RU" sz="18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42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 с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рус.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языком обучения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42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познание мира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84,9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42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естествознание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42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42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84,5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82,9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понижение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42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трудовое обучение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42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41202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1948006"/>
              </p:ext>
            </p:extLst>
          </p:nvPr>
        </p:nvGraphicFramePr>
        <p:xfrm>
          <a:off x="251519" y="260639"/>
          <a:ext cx="9145017" cy="73944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4"/>
                <a:gridCol w="1080121"/>
                <a:gridCol w="1008112"/>
                <a:gridCol w="936104"/>
                <a:gridCol w="1152128"/>
                <a:gridCol w="1080120"/>
                <a:gridCol w="864096"/>
                <a:gridCol w="1080120"/>
                <a:gridCol w="1008112"/>
              </a:tblGrid>
              <a:tr h="796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четверть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 классов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четверть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 классов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четверть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</a:tr>
              <a:tr h="2506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10«Б»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85,7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«Б»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«Б»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</a:tr>
              <a:tr h="250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«Б»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«А»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«А»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</a:tr>
              <a:tr h="250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«А»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«А»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«Б»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</a:tr>
              <a:tr h="250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«Ә»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«Б»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«Ә»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71,43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</a:tr>
              <a:tr h="250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«Б»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«Б»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10«А»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</a:tr>
              <a:tr h="250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«А»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«А»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«Б»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</a:tr>
              <a:tr h="250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«Б»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«Б»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«А»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</a:tr>
              <a:tr h="250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«А»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«Ә»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«А»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</a:tr>
              <a:tr h="250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«Б»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10«А»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«А»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</a:tr>
              <a:tr h="250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«А»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«А»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«Б»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</a:tr>
              <a:tr h="250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«А»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«А»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«А»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</a:tr>
              <a:tr h="250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«А»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«Б»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«А»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</a:tr>
              <a:tr h="250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«А»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«А»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10«Б»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</a:tr>
              <a:tr h="250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«А»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11«Б»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11«Б»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</a:tr>
              <a:tr h="250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«А»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«А»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«Б»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</a:tr>
              <a:tr h="250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«А»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10«Б»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«Б»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</a:tr>
              <a:tr h="250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«Б»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«А»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«А»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47,37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</a:tr>
              <a:tr h="250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11«Б»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11«А»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9«А»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</a:tr>
              <a:tr h="250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«Б»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</a:t>
                      </a:r>
                      <a:endParaRPr lang="ru-RU" sz="1800" b="1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800" b="1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«Б»</a:t>
                      </a:r>
                      <a:endParaRPr lang="ru-RU" sz="1800" b="1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44,4</a:t>
                      </a:r>
                      <a:endParaRPr lang="ru-RU" sz="1800" b="1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b="1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«А»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</a:tr>
              <a:tr h="250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«Б»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31,5</a:t>
                      </a:r>
                      <a:endParaRPr lang="ru-RU" sz="18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800" b="1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«Б»</a:t>
                      </a:r>
                      <a:endParaRPr lang="ru-RU" sz="1800" b="1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37,5</a:t>
                      </a:r>
                      <a:endParaRPr lang="ru-RU" sz="1800" b="1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b="1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«Б»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36,84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</a:tr>
              <a:tr h="250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b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«Б»</a:t>
                      </a:r>
                      <a:endParaRPr lang="ru-RU" sz="1600" b="1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22,2</a:t>
                      </a:r>
                      <a:endParaRPr lang="ru-RU" sz="18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8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«Б»</a:t>
                      </a:r>
                      <a:endParaRPr lang="ru-RU" sz="18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8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8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11«А»</a:t>
                      </a:r>
                      <a:endParaRPr lang="ru-RU" sz="18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36,36</a:t>
                      </a:r>
                      <a:endParaRPr lang="ru-RU" sz="18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8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</a:tr>
              <a:tr h="250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«Б»</a:t>
                      </a:r>
                      <a:endParaRPr lang="ru-RU" sz="18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31,57</a:t>
                      </a:r>
                      <a:endParaRPr lang="ru-RU" sz="1800" b="1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8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</a:tr>
              <a:tr h="250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8 </a:t>
                      </a:r>
                      <a:r>
                        <a:rPr lang="kk-KZ" sz="18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18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25</a:t>
                      </a:r>
                      <a:endParaRPr lang="ru-RU" sz="18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19</a:t>
                      </a:r>
                      <a:endParaRPr lang="ru-RU" sz="18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571" marR="55571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41538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8479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rgbClr val="7030A0"/>
                </a:solidFill>
              </a:rPr>
              <a:t>ВЫВОДЫ:</a:t>
            </a:r>
            <a:r>
              <a:rPr lang="ru-RU" sz="2800" dirty="0" smtClean="0">
                <a:effectLst/>
              </a:rPr>
              <a:t/>
            </a:r>
            <a:br>
              <a:rPr lang="ru-RU" sz="2800" dirty="0" smtClean="0">
                <a:effectLst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lvl="0" indent="0">
              <a:buNone/>
            </a:pPr>
            <a:r>
              <a:rPr lang="ru-RU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показал, что качество знаний за 3 –ю четверть </a:t>
            </a:r>
            <a:endParaRPr lang="ru-RU" sz="44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4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5-11 классах) </a:t>
            </a:r>
            <a:r>
              <a:rPr lang="ru-RU" sz="4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невысокий, </a:t>
            </a:r>
            <a:r>
              <a:rPr lang="ru-RU" sz="4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есть перспективы 9учащиеся с одной «3». </a:t>
            </a:r>
            <a:endParaRPr lang="ru-RU" sz="4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сравнении </a:t>
            </a:r>
            <a:r>
              <a:rPr lang="ru-RU" sz="4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</a:t>
            </a:r>
            <a:r>
              <a:rPr lang="ru-RU" sz="4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2-й  </a:t>
            </a:r>
            <a:r>
              <a:rPr lang="ru-RU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четвертью не снизилось количество учащихся, имеющих одну «3</a:t>
            </a:r>
            <a:r>
              <a:rPr lang="ru-RU" sz="4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4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наоборот увеличилось</a:t>
            </a:r>
            <a:r>
              <a:rPr lang="ru-RU" sz="4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4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Увеличилось количество отличников с 31 учащихся до 46 учащихся.</a:t>
            </a:r>
          </a:p>
          <a:p>
            <a:pPr marL="0" indent="0">
              <a:buNone/>
            </a:pPr>
            <a:r>
              <a:rPr lang="ru-RU" sz="4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4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причины невысокой успеваемости:</a:t>
            </a:r>
          </a:p>
          <a:p>
            <a:pPr lvl="0"/>
            <a:r>
              <a:rPr lang="ru-RU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большое количество пропусков учащихся;</a:t>
            </a:r>
          </a:p>
          <a:p>
            <a:pPr lvl="0"/>
            <a:r>
              <a:rPr lang="ru-RU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низкие и средние учебные возможности учащихся, при усложняющемся материале;</a:t>
            </a:r>
          </a:p>
          <a:p>
            <a:pPr lvl="0"/>
            <a:r>
              <a:rPr lang="ru-RU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недостаточная работа учителей – предметников со слабоуспевающими  </a:t>
            </a:r>
            <a:r>
              <a:rPr lang="ru-RU" sz="4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перспективными  </a:t>
            </a:r>
            <a:r>
              <a:rPr lang="ru-RU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учащимися;</a:t>
            </a:r>
          </a:p>
          <a:p>
            <a:pPr lvl="0"/>
            <a:r>
              <a:rPr lang="ru-RU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контроля со стороны родителей;</a:t>
            </a:r>
          </a:p>
          <a:p>
            <a:pPr lvl="0"/>
            <a:r>
              <a:rPr lang="ru-RU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мотивации к учебе у учащихся.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63217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7030A0"/>
                </a:solidFill>
              </a:rPr>
              <a:t>УПРАВЛЕНЧЕСКОЕ РЕШЕНИЕ: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6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ru-RU" sz="7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</a:t>
            </a:r>
            <a:r>
              <a:rPr lang="ru-RU" sz="7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7400" b="1" i="1" dirty="0" smtClean="0"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8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Рассмотреть итоги успеваемости за 3-ю четверть на педсовете.</a:t>
            </a:r>
            <a:endParaRPr lang="ru-RU" sz="8000" b="1" i="1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8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Отметить качественную работу во </a:t>
            </a:r>
            <a:r>
              <a:rPr lang="kk-KZ" sz="8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«А», 2 «Б», 6«Ә» </a:t>
            </a:r>
            <a:r>
              <a:rPr lang="ru-RU" sz="8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классах  по созданию оптимальных условий в период обучения по обновленному содержанию образования и повышении </a:t>
            </a:r>
            <a:r>
              <a:rPr lang="ru-RU" sz="8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успеваемости</a:t>
            </a:r>
            <a:r>
              <a:rPr lang="ru-RU" sz="8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8000" b="1" i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тметить качественную работу классного руководителей и предметников в 9 «Б», 10 «А» классах.</a:t>
            </a:r>
            <a:endParaRPr lang="ru-RU" sz="8000" b="1" i="1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8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Усилить мероприятия </a:t>
            </a:r>
            <a:r>
              <a:rPr lang="ru-RU" sz="8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повышению качества знаний обучающихся </a:t>
            </a:r>
            <a:r>
              <a:rPr lang="ru-RU" sz="8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снижению количества учащихся, имеющих одну «</a:t>
            </a:r>
            <a:r>
              <a:rPr lang="ru-RU" sz="8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3» - в </a:t>
            </a:r>
            <a:r>
              <a:rPr lang="kk-KZ" sz="8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kk-KZ" sz="8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«Б», </a:t>
            </a:r>
            <a:r>
              <a:rPr lang="kk-KZ" sz="8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kk-KZ" sz="8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8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«Б», 5 </a:t>
            </a:r>
            <a:r>
              <a:rPr lang="kk-KZ" sz="8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«А», </a:t>
            </a:r>
            <a:r>
              <a:rPr lang="kk-KZ" sz="8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kk-KZ" sz="8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8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«Б», </a:t>
            </a:r>
            <a:r>
              <a:rPr lang="kk-KZ" sz="8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kk-KZ" sz="8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sz="8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А» классах.</a:t>
            </a:r>
          </a:p>
          <a:p>
            <a:pPr lvl="0"/>
            <a:r>
              <a:rPr lang="ru-RU" sz="8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</a:t>
            </a:r>
            <a:r>
              <a:rPr lang="ru-RU" sz="8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классно -обобщающий контроль в 8 «Б» классе.</a:t>
            </a:r>
            <a:endParaRPr lang="ru-RU" sz="8000" b="1" i="1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8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собеседование с классными руководителями и учителями-предметниками по теме: «Работа со слабоуспевающими учащимися и учащимися «резерва».</a:t>
            </a:r>
            <a:endParaRPr lang="ru-RU" sz="8000" b="1" i="1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8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Усилить контроль за организацией и проведением индивидуальной работы со слабоуспевающими учащимися с целью недопущения низких результатов по предметам в следующей четверти.</a:t>
            </a:r>
            <a:endParaRPr lang="ru-RU" sz="8000" b="1" i="1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8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8000" b="1" i="1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20027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7030A0"/>
                </a:solidFill>
              </a:rPr>
              <a:t>Учителям-предметникам:</a:t>
            </a:r>
            <a:r>
              <a:rPr lang="ru-RU" i="1" dirty="0" smtClean="0">
                <a:solidFill>
                  <a:srgbClr val="7030A0"/>
                </a:solidFill>
                <a:effectLst/>
              </a:rPr>
              <a:t/>
            </a:r>
            <a:br>
              <a:rPr lang="ru-RU" i="1" dirty="0" smtClean="0">
                <a:solidFill>
                  <a:srgbClr val="7030A0"/>
                </a:solidFill>
                <a:effectLst/>
              </a:rPr>
            </a:b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Autofit/>
          </a:bodyPr>
          <a:lstStyle/>
          <a:p>
            <a:pPr lvl="0"/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Совершенствовать качество проведения уроков, применяя современные подходы, эффективные методы преподавания, овладения принципами личностно-ориентированного обучения,  внедрения интерактивных форм обучения учащихся, позволяющих создать на уроках благоприятные условия для повышения мотивации школьников в процессе изучения предметов.</a:t>
            </a:r>
          </a:p>
          <a:p>
            <a:pPr lvl="0"/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индивидуальный и дифференцированный подход при организации самостоятельной работы на уроке, контроля усвоения знаний учащимися по отдельным темам (включать посильные индивидуальные задания слабоуспевающему ученику).</a:t>
            </a:r>
          </a:p>
          <a:p>
            <a:pPr lvl="0"/>
            <a:r>
              <a:rPr lang="ru-RU" sz="2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Каждому 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учителю-предметнику усилить индивидуальную и дифференцированную работу с  учащимися группы «резерва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устранению затруднений, препятствующих 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усвоению учебного 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материала.</a:t>
            </a:r>
            <a:endParaRPr lang="ru-RU" sz="20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ru-R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2611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7030A0"/>
                </a:solidFill>
              </a:rPr>
              <a:t>Классным руководителям:</a:t>
            </a:r>
            <a:r>
              <a:rPr lang="ru-RU" dirty="0" smtClean="0">
                <a:solidFill>
                  <a:srgbClr val="7030A0"/>
                </a:solidFill>
                <a:effectLst/>
              </a:rPr>
              <a:t/>
            </a:r>
            <a:br>
              <a:rPr lang="ru-RU" dirty="0" smtClean="0">
                <a:solidFill>
                  <a:srgbClr val="7030A0"/>
                </a:solidFill>
                <a:effectLst/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b="1" i="1" dirty="0">
                <a:solidFill>
                  <a:srgbClr val="0070C0"/>
                </a:solidFill>
              </a:rPr>
              <a:t>Проинформировать родителей об итогах учебной </a:t>
            </a:r>
            <a:r>
              <a:rPr lang="ru-RU" b="1" i="1" dirty="0" smtClean="0">
                <a:solidFill>
                  <a:srgbClr val="0070C0"/>
                </a:solidFill>
              </a:rPr>
              <a:t>четверти и успехах </a:t>
            </a:r>
            <a:r>
              <a:rPr lang="ru-RU" b="1" i="1" dirty="0">
                <a:solidFill>
                  <a:srgbClr val="0070C0"/>
                </a:solidFill>
              </a:rPr>
              <a:t>и пробелах в знаниях учащихся.</a:t>
            </a:r>
            <a:endParaRPr lang="ru-RU" b="1" i="1" dirty="0" smtClean="0">
              <a:solidFill>
                <a:srgbClr val="0070C0"/>
              </a:solidFill>
              <a:effectLst/>
            </a:endParaRPr>
          </a:p>
          <a:p>
            <a:pPr lvl="0"/>
            <a:r>
              <a:rPr lang="ru-RU" b="1" i="1" dirty="0">
                <a:solidFill>
                  <a:srgbClr val="0070C0"/>
                </a:solidFill>
              </a:rPr>
              <a:t>У</a:t>
            </a:r>
            <a:r>
              <a:rPr lang="ru-RU" b="1" i="1" dirty="0" smtClean="0">
                <a:solidFill>
                  <a:srgbClr val="0070C0"/>
                </a:solidFill>
              </a:rPr>
              <a:t>силить </a:t>
            </a:r>
            <a:r>
              <a:rPr lang="ru-RU" b="1" i="1" dirty="0">
                <a:solidFill>
                  <a:srgbClr val="0070C0"/>
                </a:solidFill>
              </a:rPr>
              <a:t>работу по организации контроля над знаниями учащихся, теснее работать с предметниками. </a:t>
            </a:r>
            <a:endParaRPr lang="ru-RU" b="1" i="1" dirty="0" smtClean="0">
              <a:solidFill>
                <a:srgbClr val="0070C0"/>
              </a:solidFill>
              <a:effectLst/>
            </a:endParaRPr>
          </a:p>
          <a:p>
            <a:pPr lvl="0"/>
            <a:r>
              <a:rPr lang="ru-RU" b="1" i="1" dirty="0">
                <a:solidFill>
                  <a:srgbClr val="0070C0"/>
                </a:solidFill>
              </a:rPr>
              <a:t>Сформировать банк данных о семьях учащихся «резерва».</a:t>
            </a:r>
            <a:endParaRPr lang="ru-RU" b="1" i="1" dirty="0" smtClean="0">
              <a:solidFill>
                <a:srgbClr val="0070C0"/>
              </a:solidFill>
              <a:effectLst/>
            </a:endParaRPr>
          </a:p>
          <a:p>
            <a:pPr lvl="0"/>
            <a:r>
              <a:rPr lang="ru-RU" b="1" i="1" dirty="0">
                <a:solidFill>
                  <a:srgbClr val="0070C0"/>
                </a:solidFill>
              </a:rPr>
              <a:t>Представить отчет о результатах деятельности по работе со слабоуспевающими учащимися и учащимися «резерва».</a:t>
            </a:r>
            <a:endParaRPr lang="ru-RU" b="1" i="1" dirty="0" smtClean="0">
              <a:solidFill>
                <a:srgbClr val="0070C0"/>
              </a:solidFill>
              <a:effectLst/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                                       </a:t>
            </a:r>
          </a:p>
          <a:p>
            <a:pPr marL="0" indent="0">
              <a:buNone/>
            </a:pP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smtClean="0">
                <a:solidFill>
                  <a:srgbClr val="0070C0"/>
                </a:solidFill>
              </a:rPr>
              <a:t>                                    Педагогу-психологу</a:t>
            </a:r>
            <a:r>
              <a:rPr lang="ru-RU" b="1" i="1" dirty="0">
                <a:solidFill>
                  <a:srgbClr val="0070C0"/>
                </a:solidFill>
              </a:rPr>
              <a:t>:</a:t>
            </a:r>
            <a:endParaRPr lang="ru-RU" b="1" i="1" dirty="0" smtClean="0">
              <a:solidFill>
                <a:srgbClr val="0070C0"/>
              </a:solidFill>
              <a:effectLst/>
            </a:endParaRPr>
          </a:p>
          <a:p>
            <a:pPr marL="0" lvl="0" indent="0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    Школьному </a:t>
            </a:r>
            <a:r>
              <a:rPr lang="ru-RU" b="1" i="1" dirty="0">
                <a:solidFill>
                  <a:srgbClr val="0070C0"/>
                </a:solidFill>
              </a:rPr>
              <a:t>психологу провести индивидуальную работу с учащимися группы риска по выявлению причин слабой успеваемости и по определению путей их преодоления.</a:t>
            </a:r>
            <a:endParaRPr lang="ru-RU" b="1" i="1" dirty="0" smtClean="0">
              <a:solidFill>
                <a:srgbClr val="0070C0"/>
              </a:solidFill>
              <a:effectLst/>
            </a:endParaRPr>
          </a:p>
          <a:p>
            <a:endParaRPr lang="ru-RU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195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0987935"/>
              </p:ext>
            </p:extLst>
          </p:nvPr>
        </p:nvGraphicFramePr>
        <p:xfrm>
          <a:off x="107504" y="-243408"/>
          <a:ext cx="8856984" cy="68594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7130"/>
                <a:gridCol w="1622438"/>
                <a:gridCol w="1414140"/>
                <a:gridCol w="968780"/>
                <a:gridCol w="1512168"/>
                <a:gridCol w="1080120"/>
                <a:gridCol w="1872208"/>
              </a:tblGrid>
              <a:tr h="51197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учебные </a:t>
                      </a: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четверти/классы/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отличников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 %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хорошистов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%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одной «3»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119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1ч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1-4кл (121)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14,8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19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5-9кл (174)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19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10-11кл (36)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9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8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  <a:endParaRPr lang="ru-RU" sz="18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  <a:endParaRPr lang="ru-RU" sz="18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43,5</a:t>
                      </a:r>
                      <a:endParaRPr lang="ru-RU" sz="18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19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2ч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1-4кл (122)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43,4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19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5-9кл (175)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42,8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19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10-11кл (38)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9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8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</a:t>
                      </a:r>
                      <a:endParaRPr lang="ru-RU" sz="18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  <a:endParaRPr lang="ru-RU" sz="18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42,9</a:t>
                      </a:r>
                      <a:endParaRPr lang="ru-RU" sz="18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19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3ч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1-4кл (165)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61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5-9кл (176)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0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10-11кл (38)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10,5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78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379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8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12,1</a:t>
                      </a:r>
                      <a:endParaRPr lang="ru-RU" sz="18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</a:t>
                      </a:r>
                      <a:endParaRPr lang="ru-RU" sz="18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43,2</a:t>
                      </a:r>
                      <a:endParaRPr lang="ru-RU" sz="18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1904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i="1" dirty="0">
                <a:solidFill>
                  <a:srgbClr val="0070C0"/>
                </a:solidFill>
              </a:rPr>
              <a:t>Анализ качества знаний по </a:t>
            </a:r>
            <a:r>
              <a:rPr lang="kk-KZ" b="1" i="1" dirty="0" smtClean="0">
                <a:solidFill>
                  <a:srgbClr val="0070C0"/>
                </a:solidFill>
              </a:rPr>
              <a:t>классам </a:t>
            </a:r>
            <a:r>
              <a:rPr lang="ru-RU" b="1" i="1" dirty="0" smtClean="0">
                <a:solidFill>
                  <a:srgbClr val="0070C0"/>
                </a:solidFill>
              </a:rPr>
              <a:t>за 3 четверти</a:t>
            </a:r>
            <a:endParaRPr lang="ru-RU" b="1" i="1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2344982"/>
              </p:ext>
            </p:extLst>
          </p:nvPr>
        </p:nvGraphicFramePr>
        <p:xfrm>
          <a:off x="179514" y="1556792"/>
          <a:ext cx="8964485" cy="48299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78"/>
                <a:gridCol w="1072472"/>
                <a:gridCol w="1159776"/>
                <a:gridCol w="1152128"/>
                <a:gridCol w="1296144"/>
                <a:gridCol w="1944216"/>
                <a:gridCol w="1619671"/>
              </a:tblGrid>
              <a:tr h="864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классы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четверть 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четверть 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четверть 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классный руководитель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необходимые меры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11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«А»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Каженова </a:t>
                      </a: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Ж. К.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19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«Б»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Бармакина </a:t>
                      </a: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С.А.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03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«А»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53,57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Ажибаева </a:t>
                      </a: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 А.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95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«Б»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61,57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Какимова </a:t>
                      </a: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А.Х.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7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«А»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Актаева </a:t>
                      </a: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Л. К.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 подход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95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«Б»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Ярышева </a:t>
                      </a: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О. А.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 подход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7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«А»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стабильно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Мурат </a:t>
                      </a: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7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«Б»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стабильно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Учкина </a:t>
                      </a: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Я.М.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7692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7030A0"/>
                </a:solidFill>
              </a:rPr>
              <a:t>Качество знаний по начальным классам</a:t>
            </a:r>
            <a:endParaRPr lang="ru-RU" i="1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6418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8844706"/>
              </p:ext>
            </p:extLst>
          </p:nvPr>
        </p:nvGraphicFramePr>
        <p:xfrm>
          <a:off x="395536" y="332656"/>
          <a:ext cx="8424936" cy="65195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0271"/>
                <a:gridCol w="914391"/>
                <a:gridCol w="914391"/>
                <a:gridCol w="785323"/>
                <a:gridCol w="1224136"/>
                <a:gridCol w="1778383"/>
                <a:gridCol w="2038041"/>
              </a:tblGrid>
              <a:tr h="7120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«А»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Шарипова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А.А.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 подход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20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«Б»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Уразолисит </a:t>
                      </a:r>
                      <a:endParaRPr lang="kk-KZ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К.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 подход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20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«А»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стабильно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Жаканова </a:t>
                      </a: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 К.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20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«Ә»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64,2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71,43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Исетова </a:t>
                      </a: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Б.К.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20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«Б»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стабильно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Бирюкова </a:t>
                      </a: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Л.И.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20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«А»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47,37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Тамаева </a:t>
                      </a: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Х. С.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 подход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20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«Б»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36,84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Кабзульдинова </a:t>
                      </a: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Л. Е.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 подход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20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«А»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стабильно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Даниярова </a:t>
                      </a: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Ж.К.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20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«Б»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22,2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стабиль</a:t>
                      </a:r>
                      <a:endParaRPr lang="kk-KZ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 низкое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Байсалбаев </a:t>
                      </a: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М.А.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классно-обобщающий контроль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6697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Изменение качества знаний </a:t>
            </a:r>
            <a:br>
              <a:rPr lang="ru-RU" b="1" i="1" dirty="0" smtClean="0">
                <a:solidFill>
                  <a:srgbClr val="7030A0"/>
                </a:solidFill>
              </a:rPr>
            </a:br>
            <a:r>
              <a:rPr lang="ru-RU" b="1" i="1" dirty="0" smtClean="0">
                <a:solidFill>
                  <a:srgbClr val="7030A0"/>
                </a:solidFill>
              </a:rPr>
              <a:t>в 5-8 классах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570644"/>
              </p:ext>
            </p:extLst>
          </p:nvPr>
        </p:nvGraphicFramePr>
        <p:xfrm>
          <a:off x="395536" y="1556792"/>
          <a:ext cx="835292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3999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103358"/>
              </p:ext>
            </p:extLst>
          </p:nvPr>
        </p:nvGraphicFramePr>
        <p:xfrm>
          <a:off x="467545" y="260648"/>
          <a:ext cx="8280920" cy="64087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5"/>
                <a:gridCol w="791769"/>
                <a:gridCol w="898760"/>
                <a:gridCol w="898760"/>
                <a:gridCol w="1016408"/>
                <a:gridCol w="1807925"/>
                <a:gridCol w="2003203"/>
              </a:tblGrid>
              <a:tr h="1478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9«А»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44,4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Молдабаева Жайнагуль Жумабаевна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дифференцированный подход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859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«Б»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стабильно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Рахимжанова </a:t>
                      </a: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Б.Ш.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859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«А»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Жакимова </a:t>
                      </a: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 О.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859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«Б»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85,7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стабильно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Абилькасимова </a:t>
                      </a: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А.Ж.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859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«А»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36,36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Жусубалина </a:t>
                      </a: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 М.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дифференцированный подход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859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«Б»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стабильно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Рыспамбетова </a:t>
                      </a: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С.К.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0973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Качество знаний в 9-11классах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1600885"/>
              </p:ext>
            </p:extLst>
          </p:nvPr>
        </p:nvGraphicFramePr>
        <p:xfrm>
          <a:off x="467544" y="1628800"/>
          <a:ext cx="828092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79424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2079</Words>
  <Application>Microsoft Office PowerPoint</Application>
  <PresentationFormat>Экран (4:3)</PresentationFormat>
  <Paragraphs>861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Анализ результатов учебной деятельности </vt:lpstr>
      <vt:lpstr>По школе за 3-ю четверть :</vt:lpstr>
      <vt:lpstr>Презентация PowerPoint</vt:lpstr>
      <vt:lpstr>Анализ качества знаний по классам за 3 четверти</vt:lpstr>
      <vt:lpstr>Качество знаний по начальным классам</vt:lpstr>
      <vt:lpstr>Презентация PowerPoint</vt:lpstr>
      <vt:lpstr>Изменение качества знаний  в 5-8 классах</vt:lpstr>
      <vt:lpstr>Презентация PowerPoint</vt:lpstr>
      <vt:lpstr>Качество знаний в 9-11классах</vt:lpstr>
      <vt:lpstr>Изменение качества знаний</vt:lpstr>
      <vt:lpstr> Сравнительная таблица качества знаний по предметам за 2018-2019 учебный год </vt:lpstr>
      <vt:lpstr>Качество знаний по предметам математического цикла</vt:lpstr>
      <vt:lpstr>Качество знаний по предметам естественного цикла</vt:lpstr>
      <vt:lpstr>Качество знаний по предметам филологического цикла</vt:lpstr>
      <vt:lpstr> Снижение качества знаний по сравнению с прошлым учебным годом </vt:lpstr>
      <vt:lpstr>Презентация PowerPoint</vt:lpstr>
      <vt:lpstr>Качество знаний по предметам в начальных классах</vt:lpstr>
      <vt:lpstr>Снижение качества знаний в начальных классах по сравнению со 2-й четвертью</vt:lpstr>
      <vt:lpstr>Количество учащихся, которые имеют одну «3» в 1-й четверти: </vt:lpstr>
      <vt:lpstr>Количество учащихся, которые имеют одну «3» в 2-й четверти:</vt:lpstr>
      <vt:lpstr>Количество учащихся, которые имеют одну «3» в 3-й четверти</vt:lpstr>
      <vt:lpstr>Качество знаний в начальных классах </vt:lpstr>
      <vt:lpstr>Презентация PowerPoint</vt:lpstr>
      <vt:lpstr>ВЫВОДЫ: </vt:lpstr>
      <vt:lpstr>УПРАВЛЕНЧЕСКОЕ РЕШЕНИЕ: </vt:lpstr>
      <vt:lpstr>Учителям-предметникам: </vt:lpstr>
      <vt:lpstr>Классным руководителям: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результатов учебной деятельности</dc:title>
  <dc:creator>user</dc:creator>
  <cp:lastModifiedBy>user</cp:lastModifiedBy>
  <cp:revision>29</cp:revision>
  <cp:lastPrinted>2019-03-29T07:12:40Z</cp:lastPrinted>
  <dcterms:created xsi:type="dcterms:W3CDTF">2019-03-28T06:27:16Z</dcterms:created>
  <dcterms:modified xsi:type="dcterms:W3CDTF">2019-04-01T03:12:47Z</dcterms:modified>
</cp:coreProperties>
</file>